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7" r:id="rId7"/>
    <p:sldId id="258" r:id="rId8"/>
    <p:sldId id="308" r:id="rId9"/>
    <p:sldId id="289" r:id="rId10"/>
    <p:sldId id="260" r:id="rId11"/>
    <p:sldId id="294" r:id="rId12"/>
    <p:sldId id="297" r:id="rId13"/>
    <p:sldId id="290" r:id="rId14"/>
    <p:sldId id="291" r:id="rId15"/>
    <p:sldId id="292" r:id="rId16"/>
    <p:sldId id="293" r:id="rId17"/>
    <p:sldId id="286" r:id="rId18"/>
    <p:sldId id="296" r:id="rId19"/>
    <p:sldId id="295" r:id="rId20"/>
    <p:sldId id="298" r:id="rId21"/>
    <p:sldId id="299" r:id="rId22"/>
    <p:sldId id="300" r:id="rId23"/>
    <p:sldId id="301" r:id="rId24"/>
    <p:sldId id="287" r:id="rId25"/>
    <p:sldId id="302" r:id="rId26"/>
    <p:sldId id="303" r:id="rId27"/>
    <p:sldId id="305" r:id="rId28"/>
    <p:sldId id="306" r:id="rId29"/>
    <p:sldId id="304" r:id="rId30"/>
    <p:sldId id="288" r:id="rId31"/>
    <p:sldId id="261" r:id="rId32"/>
    <p:sldId id="307" r:id="rId33"/>
    <p:sldId id="269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2/10/2021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Split, pic l/r, info 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897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282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4332450"/>
            <a:ext cx="8978956" cy="1182849"/>
          </a:xfrm>
        </p:spPr>
        <p:txBody>
          <a:bodyPr/>
          <a:lstStyle/>
          <a:p>
            <a:r>
              <a:rPr lang="en-US" dirty="0"/>
              <a:t>The Use of Aspect-Based Sentiment Analysis on Political Classification &amp; Potential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697164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HON 451 </a:t>
            </a:r>
          </a:p>
          <a:p>
            <a:pPr marL="0" indent="0">
              <a:buNone/>
            </a:pPr>
            <a:r>
              <a:rPr lang="en-US" dirty="0"/>
              <a:t>Hunter Berry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578-A0FF-4A41-BE26-7B3BAA42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F883-C95A-48F9-9F24-7633CF84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700" dirty="0"/>
                  <a:t>Naïve Bayes is a probabilistic method of classification.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𝑃</m:t>
                    </m:r>
                    <m:r>
                      <m:rPr>
                        <m:nor/>
                      </m:rPr>
                      <a:rPr lang="en-US" sz="1700"/>
                      <m:t>(</m:t>
                    </m:r>
                    <m:r>
                      <m:rPr>
                        <m:nor/>
                      </m:rPr>
                      <a:rPr lang="en-US" sz="1700"/>
                      <m:t>𝐴</m:t>
                    </m:r>
                    <m:r>
                      <m:rPr>
                        <m:nor/>
                      </m:rPr>
                      <a:rPr lang="en-US" sz="1700"/>
                      <m:t>|</m:t>
                    </m:r>
                    <m:r>
                      <m:rPr>
                        <m:nor/>
                      </m:rPr>
                      <a:rPr lang="en-US" sz="1700"/>
                      <m:t>𝐵</m:t>
                    </m:r>
                    <m:r>
                      <m:rPr>
                        <m:nor/>
                      </m:rPr>
                      <a:rPr lang="en-US" sz="1700"/>
                      <m:t>) = </m:t>
                    </m:r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|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)∗</m:t>
                        </m:r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den>
                    </m:f>
                  </m:oMath>
                </a14:m>
                <a:endParaRPr lang="en-US" sz="17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A: Label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B: Feature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Probability of a certain classification being given when provided a set of features.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Extremely Successful in Recent Studies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2016 Presidential Election – Short Term Events, ~75% Accuracy (Ding 2017)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Indonesian Election – 76% Accuracy (Hasan et. al 2018). 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  <a:blipFill>
                <a:blip r:embed="rId2"/>
                <a:stretch>
                  <a:fillRect l="-471" t="-1771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Naïve Bayes Algorithm: Everything you need to know">
            <a:extLst>
              <a:ext uri="{FF2B5EF4-FFF2-40B4-BE49-F238E27FC236}">
                <a16:creationId xmlns:a16="http://schemas.microsoft.com/office/drawing/2014/main" id="{20CC0516-03DF-4EE1-B745-31768010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970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9CD-A011-4A7E-8281-5269AB2B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6DFD6-A142-43D4-AEFB-9BA6350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6AF17-834B-4C05-8AA8-F72E697AE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34536"/>
            <a:ext cx="5184437" cy="389327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Uses the terms and phrases in each sentence or set of words to determine the “sentiment” or opinion.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Can be a little simplistic, hence why aspect-based sentiment analysis (ABSA) is often used.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Sentiment towards a specific topic or idea.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Promising Results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2011 Irish Elections – 60% SA Accuracy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Zainuddin Twitter Study – 70% ABSA Accuracy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4441C0-D34E-492D-8B36-CF52B136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24" b="42"/>
          <a:stretch/>
        </p:blipFill>
        <p:spPr>
          <a:xfrm>
            <a:off x="7197520" y="1500276"/>
            <a:ext cx="3797985" cy="2177201"/>
          </a:xfrm>
          <a:prstGeom prst="rect">
            <a:avLst/>
          </a:prstGeom>
          <a:noFill/>
        </p:spPr>
      </p:pic>
      <p:pic>
        <p:nvPicPr>
          <p:cNvPr id="1026" name="Picture 2" descr="Aspect-Based Sentiment Analysis in Product Reviews: Unsupervised Way | by  Nitesh Tripathi | Medium">
            <a:extLst>
              <a:ext uri="{FF2B5EF4-FFF2-40B4-BE49-F238E27FC236}">
                <a16:creationId xmlns:a16="http://schemas.microsoft.com/office/drawing/2014/main" id="{93166A69-FC17-4511-A7B2-E8F21DE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6" y="3677477"/>
            <a:ext cx="4717774" cy="23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C3D6-1EFD-4777-8BE0-FAC51D4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Gradient Boosting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E4FFF-9BE3-4832-BD46-EA80819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4227-51D2-418F-8B1D-6E638F08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61977"/>
            <a:ext cx="5184437" cy="377072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1800" dirty="0"/>
              <a:t>Works on an additive design process, where each step is an attempt at an improvement on the previous step.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 errors from model x to adjust the weights of values and calculations in model x + 1. Some trees are given less weight, some more.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Process repeats until accuracy no longer improves after weight adjustments. 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Top Kaggle Model – XGBoost Regressor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Easy to use, setup, and adjust.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Multi-faceted, can cover a wide variety of areas. 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Dwivedi 2020 &amp; Morde 2019</a:t>
            </a:r>
            <a:endParaRPr lang="en-US" sz="1600" dirty="0"/>
          </a:p>
        </p:txBody>
      </p:sp>
      <p:pic>
        <p:nvPicPr>
          <p:cNvPr id="2050" name="Picture 2" descr="Gradient Boosting - AI Wiki">
            <a:extLst>
              <a:ext uri="{FF2B5EF4-FFF2-40B4-BE49-F238E27FC236}">
                <a16:creationId xmlns:a16="http://schemas.microsoft.com/office/drawing/2014/main" id="{1057C7D3-C80A-4487-A80A-F6FACE03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875257"/>
            <a:ext cx="5184437" cy="1944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012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A40-C6DA-4F84-97EB-E712C3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D566F-A71C-4E84-A0D7-318B8F2A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8A5EC-A364-4C63-9C97-E165D476D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8036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Naïve Bayes:</a:t>
            </a:r>
          </a:p>
          <a:p>
            <a:pPr lvl="1"/>
            <a:r>
              <a:rPr lang="en-US" dirty="0"/>
              <a:t>Takes in a number of features and determines the probability of the label occurring given that set of features. </a:t>
            </a:r>
          </a:p>
          <a:p>
            <a:pPr>
              <a:spcBef>
                <a:spcPts val="1200"/>
              </a:spcBef>
            </a:pPr>
            <a:r>
              <a:rPr lang="en-US" dirty="0"/>
              <a:t>Use a complex formula to adjust weights and coefficients associated with specific features. Plug in data and get a probability.</a:t>
            </a:r>
          </a:p>
          <a:p>
            <a:pPr lvl="1"/>
            <a:r>
              <a:rPr lang="en-US" dirty="0"/>
              <a:t>Convert this probability into a binary decision to get classification.</a:t>
            </a:r>
          </a:p>
          <a:p>
            <a:pPr>
              <a:spcBef>
                <a:spcPts val="1200"/>
              </a:spcBef>
            </a:pPr>
            <a:r>
              <a:rPr lang="en-US" dirty="0"/>
              <a:t>Pranckevičius &amp; Marcinkevičius Text Classification Study</a:t>
            </a:r>
          </a:p>
          <a:p>
            <a:pPr lvl="1"/>
            <a:r>
              <a:rPr lang="en-US" dirty="0"/>
              <a:t>Beat every other tested supervised learning model by at least 10%. </a:t>
            </a:r>
          </a:p>
          <a:p>
            <a:pPr lvl="1"/>
            <a:r>
              <a:rPr lang="en-US" dirty="0"/>
              <a:t>Great results in other ML competitions and studies.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9833-C326-4416-8460-81CA1FFED2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5" y="2092230"/>
            <a:ext cx="5035858" cy="2673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94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3819-CF59-46BD-9E77-674A0E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&amp;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B89C-5023-480B-9D3F-1949409C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2009-711D-4C73-81EE-4F7445E8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Pipeline Part 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C80D-CAA9-440C-9188-4EFDD0E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908DCD-0A92-4290-B208-FA8A97AFE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Before discussing methodology and implementation of various models, we do a brief discussion on the pipeline.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Major Component – </a:t>
            </a:r>
            <a:r>
              <a:rPr lang="en-US" i="1" dirty="0"/>
              <a:t>twitterAPI.py</a:t>
            </a:r>
          </a:p>
          <a:p>
            <a:pPr lvl="1"/>
            <a:r>
              <a:rPr lang="en-US" dirty="0"/>
              <a:t>Uses an authorized Twitter development account to pull data on ~500 different users. </a:t>
            </a:r>
          </a:p>
          <a:p>
            <a:pPr lvl="2"/>
            <a:r>
              <a:rPr lang="en-US" dirty="0"/>
              <a:t>Congressional figures and other high-level politicians (cabinet members, president, etc.). </a:t>
            </a:r>
          </a:p>
          <a:p>
            <a:pPr lvl="1"/>
            <a:r>
              <a:rPr lang="en-US" dirty="0"/>
              <a:t>Gets five tweets per user, and loads these into a DataFrame and CSV file, both of which can be loaded into other models and files (Naïve Bayes, Hybrid ABSA/ML, etc.).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A59F1-545D-4A02-9CD7-C71934327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86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168E-89C4-48A6-A1C7-7C4B5B3F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8808-EEEC-4C36-B93B-BDC91D24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600" dirty="0">
                    <a:effectLst/>
                  </a:rPr>
                  <a:t>In terms of our specific problem, our model uses an equation: 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</m:e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effectLst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Likelihood of a given tweet being of a certain party given any number of features that are associated with the party.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dirty="0"/>
                  <a:t>Implementation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Relies on built in Naïve Bayes modeling tools from the TextBlob Python library, which was used in other studies (Hasan et. al, 2018).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Analyzes words usage and bag of words/vectorization results to compute party prediction.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  <a:blipFill>
                <a:blip r:embed="rId2"/>
                <a:stretch>
                  <a:fillRect l="-43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E34013-4ED9-4806-9106-A123C04E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14" y="1784069"/>
            <a:ext cx="4355186" cy="412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46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F1A-68A2-4B62-B3D9-A8EC72A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C975E-D8C1-48F0-A9B2-FC307E3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5E01-46B5-4901-82AF-F365CBF3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57240"/>
            <a:ext cx="5184437" cy="4421172"/>
          </a:xfrm>
        </p:spPr>
        <p:txBody>
          <a:bodyPr>
            <a:normAutofit/>
          </a:bodyPr>
          <a:lstStyle/>
          <a:p>
            <a:r>
              <a:rPr lang="en-US" sz="1900" dirty="0"/>
              <a:t>Goal is to cover as many current events and ongoing political debates as possible. </a:t>
            </a:r>
          </a:p>
          <a:p>
            <a:pPr lvl="1"/>
            <a:r>
              <a:rPr lang="en-US" sz="1900" dirty="0"/>
              <a:t>Key is picking topics that have some easily definable “Republican” or conservative side and “Democratic” or liberal side. </a:t>
            </a:r>
          </a:p>
          <a:p>
            <a:r>
              <a:rPr lang="en-US" sz="1900" dirty="0"/>
              <a:t>Eight Chosen “Key” Topics</a:t>
            </a:r>
          </a:p>
          <a:p>
            <a:pPr lvl="1"/>
            <a:r>
              <a:rPr lang="en-US" sz="1900" dirty="0"/>
              <a:t>Economics</a:t>
            </a:r>
          </a:p>
          <a:p>
            <a:pPr lvl="1"/>
            <a:r>
              <a:rPr lang="en-US" sz="1900" dirty="0"/>
              <a:t>Police </a:t>
            </a:r>
          </a:p>
          <a:p>
            <a:pPr lvl="1"/>
            <a:r>
              <a:rPr lang="en-US" sz="1900" dirty="0"/>
              <a:t>Foreign Policy &amp; Immigration</a:t>
            </a:r>
          </a:p>
          <a:p>
            <a:pPr lvl="1"/>
            <a:r>
              <a:rPr lang="en-US" sz="1900" dirty="0"/>
              <a:t>Presidency and Elections</a:t>
            </a:r>
          </a:p>
          <a:p>
            <a:pPr lvl="1"/>
            <a:r>
              <a:rPr lang="en-US" sz="1900" dirty="0"/>
              <a:t>Military</a:t>
            </a:r>
          </a:p>
          <a:p>
            <a:pPr lvl="1"/>
            <a:r>
              <a:rPr lang="en-US" sz="1900" dirty="0"/>
              <a:t>Abortion</a:t>
            </a:r>
          </a:p>
          <a:p>
            <a:pPr lvl="1"/>
            <a:r>
              <a:rPr lang="en-US" sz="1900" dirty="0"/>
              <a:t>Health/Healthcare</a:t>
            </a:r>
          </a:p>
        </p:txBody>
      </p:sp>
      <p:pic>
        <p:nvPicPr>
          <p:cNvPr id="11" name="Picture 2" descr="Sentiment Analysis is difficult, but AI may have an answer. | by Parul  Pandey | Towards Data Science">
            <a:extLst>
              <a:ext uri="{FF2B5EF4-FFF2-40B4-BE49-F238E27FC236}">
                <a16:creationId xmlns:a16="http://schemas.microsoft.com/office/drawing/2014/main" id="{8E37D51A-9D93-4584-90BD-AB337B3E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4619" b="-2"/>
          <a:stretch/>
        </p:blipFill>
        <p:spPr bwMode="auto">
          <a:xfrm>
            <a:off x="6474163" y="1438202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0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7B3-812C-4AB2-95E8-66B205E9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E219C-2B67-4258-BF4C-D68EB9E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CBDDE-43F0-4D25-B615-60A2BD78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56528"/>
            <a:ext cx="5777191" cy="398162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dirty="0"/>
              <a:t>Each topic is split into several individual aspects.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In economics, we want to gather sentiment on several ideas – Chinese trade, GDP, the stock market, natural resources, trade, and much more. 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Implementation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Each tweet is parsed and tested on each aspect.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If a tweet contains a word or phrase we test for, we analyze sentiment. If not, we say the tweet is “neutral” towards that specific topic.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Built on library used in previous studies solely for ABSA.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Used a caching system to split parsing process among four computers, dramatically reducing time.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58745-2FC1-4986-BE18-3CB0EB6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3" y="2965985"/>
            <a:ext cx="5184437" cy="176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89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58FB-20E3-4190-8EFF-040BBCB1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52AD1-A907-4793-B2D2-4ED5F18A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237"/>
            <a:ext cx="121443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417-250B-46A5-9F81-DC96B97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65" y="413271"/>
            <a:ext cx="632916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Hybrid Approach (Regressions and Boosting Trees)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35BBF-740B-4980-B622-8293123A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FD30-0FE5-48C8-AA04-A263DE40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910129"/>
            <a:ext cx="5184437" cy="38744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Data is loaded in and passed through a vectorizer, with tweets being turned into “bags of words.” </a:t>
            </a:r>
          </a:p>
          <a:p>
            <a:pPr>
              <a:spcBef>
                <a:spcPts val="1200"/>
              </a:spcBef>
            </a:pPr>
            <a:r>
              <a:rPr lang="en-US" dirty="0"/>
              <a:t>These results are concatenated with the data from the sentiment analysis chain and combined into training and testing datasets.</a:t>
            </a:r>
          </a:p>
          <a:p>
            <a:pPr>
              <a:spcBef>
                <a:spcPts val="1200"/>
              </a:spcBef>
            </a:pPr>
            <a:r>
              <a:rPr lang="en-US" dirty="0"/>
              <a:t>Models loaded from the XGBoost library, which has the “best” tuned XGB Regression model, and Sci-Kit Learn, the most popular and well known Python library for data science. 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E1A90B-BC30-42BC-80F5-994FC0DD7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8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BC6-720E-4D15-B3AE-317EA8FF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B737-7AAD-422E-B4BB-D231D59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837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11E0-1B3C-4118-A9DA-59EB812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ACE5-ADE6-45ED-B062-0F704967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F74-2B24-42E9-B6E7-BDC555FAC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26" y="1521690"/>
            <a:ext cx="6718300" cy="46896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Naïve Bayes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Smaller training and testing dataset than other models.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~70% accuracy based on tweet text and party alone.</a:t>
            </a:r>
          </a:p>
          <a:p>
            <a:pPr>
              <a:spcBef>
                <a:spcPts val="1200"/>
              </a:spcBef>
            </a:pPr>
            <a:r>
              <a:rPr lang="en-US" dirty="0"/>
              <a:t>XGBoost Regressor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Larger training dataset by ~3,500 tweets, but slightly smaller (~700) testing dataset.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73.77% Accuracy Level</a:t>
            </a:r>
          </a:p>
          <a:p>
            <a:pPr>
              <a:spcBef>
                <a:spcPts val="1200"/>
              </a:spcBef>
            </a:pPr>
            <a:r>
              <a:rPr lang="en-US" dirty="0"/>
              <a:t>Logistic Regressor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Same datasets as XGBoost model.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76.21% Accuracy Level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Higher accuracy a result of better predictions when looking at Democrats, while both models had similar accuracies for Republicans.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BA30EE-E1E8-4F83-A735-6FFC6A570F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299919"/>
            <a:ext cx="3829684" cy="288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AE02790-0141-4208-AD7B-01C0D0109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3672006"/>
            <a:ext cx="3829685" cy="300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957F-E8D8-4487-9D15-F58A9499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F8356-0247-4A18-8C54-558985F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11DC-9E0E-4449-847B-5C3CCEA7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70394"/>
            <a:ext cx="5184437" cy="373301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570" dirty="0"/>
              <a:t>Created to allow for duplication of results and testing on custom/newer sets of data.</a:t>
            </a:r>
          </a:p>
          <a:p>
            <a:pPr>
              <a:spcBef>
                <a:spcPts val="1200"/>
              </a:spcBef>
            </a:pPr>
            <a:r>
              <a:rPr lang="en-US" sz="1570" dirty="0"/>
              <a:t>Two “Key” Functions: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Pipeline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Steps through the entire pipeline process.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Creates new logistic regressors and boosting models based on this data.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Testing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“custom” tweets and sentences and live Twitter accounts.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the models used in the results section or use custom models.</a:t>
            </a:r>
          </a:p>
        </p:txBody>
      </p:sp>
      <p:pic>
        <p:nvPicPr>
          <p:cNvPr id="11266" name="Picture 2" descr="Image result for interface">
            <a:extLst>
              <a:ext uri="{FF2B5EF4-FFF2-40B4-BE49-F238E27FC236}">
                <a16:creationId xmlns:a16="http://schemas.microsoft.com/office/drawing/2014/main" id="{1F7C8692-4042-4B6B-A6C4-049A9BB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870394"/>
            <a:ext cx="5184437" cy="39538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6686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1A52-5322-4E75-8FD5-2368E06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3" name="2021-02-06 00-48-45">
            <a:hlinkClick r:id="" action="ppaction://media"/>
            <a:extLst>
              <a:ext uri="{FF2B5EF4-FFF2-40B4-BE49-F238E27FC236}">
                <a16:creationId xmlns:a16="http://schemas.microsoft.com/office/drawing/2014/main" id="{AD3C2BF5-A526-4B96-A433-49AD580F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150018"/>
            <a:ext cx="116586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006-BC6F-4A17-849E-FBDFC43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BF3B-C0B4-4A68-B358-18F9ACE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B694A-2103-4B16-BB1B-CD6CCD08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22617"/>
            <a:ext cx="5184437" cy="364817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 clear definition on what is “political ideology” and how you determine it.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Liquid vs. Plastic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Policy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beliefs coincide with party? 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we handle people who have beliefs from both sides of the aisle? </a:t>
            </a:r>
          </a:p>
          <a:p>
            <a:pPr>
              <a:spcBef>
                <a:spcPts val="1200"/>
              </a:spcBef>
            </a:pPr>
            <a:r>
              <a:rPr lang="en-US" dirty="0"/>
              <a:t>Does one belief have more weight in one’s political identification than another?</a:t>
            </a:r>
          </a:p>
        </p:txBody>
      </p:sp>
      <p:pic>
        <p:nvPicPr>
          <p:cNvPr id="7170" name="Picture 2" descr="Understanding customer journeys: The four limitations of traditional  analytics tools | MyCustomer">
            <a:extLst>
              <a:ext uri="{FF2B5EF4-FFF2-40B4-BE49-F238E27FC236}">
                <a16:creationId xmlns:a16="http://schemas.microsoft.com/office/drawing/2014/main" id="{6D3F6839-EE77-4A3A-99C8-F645F8D9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922617"/>
            <a:ext cx="5184437" cy="3849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89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1B2-C7A6-4ED0-A267-CB999802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CCDA-34CD-4889-B77C-0030A35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1524-6986-4EDF-BBCF-F90FCF4AB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Hashtags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Great way of getting data on specific topics/events.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connect tweets and compare sentiments, words/phrases used, etc. </a:t>
            </a:r>
          </a:p>
          <a:p>
            <a:pPr>
              <a:spcBef>
                <a:spcPts val="1200"/>
              </a:spcBef>
            </a:pPr>
            <a:r>
              <a:rPr lang="en-US" dirty="0"/>
              <a:t>Language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ABSA couldn’t work on words/phrases that aren’t English.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Trouble with bag-of-words and vectorization comparisons from English to foreign languages.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However, useful in identifying polarity. </a:t>
            </a:r>
          </a:p>
          <a:p>
            <a:pPr>
              <a:spcBef>
                <a:spcPts val="1200"/>
              </a:spcBef>
            </a:pPr>
            <a:r>
              <a:rPr lang="en-US" dirty="0"/>
              <a:t>Other Models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Unsupervised Learning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Hidden Markov Model (HMM) Chains or Conditional Random Fields (CRFs) </a:t>
            </a:r>
          </a:p>
        </p:txBody>
      </p:sp>
      <p:pic>
        <p:nvPicPr>
          <p:cNvPr id="8194" name="Picture 2" descr="Next Steps &amp; Baptisms - St. John's Denver">
            <a:extLst>
              <a:ext uri="{FF2B5EF4-FFF2-40B4-BE49-F238E27FC236}">
                <a16:creationId xmlns:a16="http://schemas.microsoft.com/office/drawing/2014/main" id="{738B15BB-08F8-4224-A94F-4A78F46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01924"/>
            <a:ext cx="5184437" cy="329083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5322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DC5-EEFB-42F3-BDC8-08D8A19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&amp;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DEE-0A4F-43EC-A561-55892A4A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43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81163"/>
            <a:ext cx="5157787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Reductions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2020 U.S. Presidential Election - $14,000,000,000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Reducing search costs/identification costs for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Determining Bots/Fake Users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Typically far-right and far-left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Anti-Radicalization &amp; Fake News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Determine common phrases, words, and sentiments, use this to remove/monitor account before they get out of hand.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Discrimination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Stanford “Gaydar” Study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2017 ProPublica Report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Race &amp; Connection to Party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easily affect “whether or not individuals get a job, get credit, end up in jail, or even experience violence against them.”</a:t>
            </a:r>
          </a:p>
          <a:p>
            <a:pPr>
              <a:spcBef>
                <a:spcPts val="1200"/>
              </a:spcBef>
            </a:pPr>
            <a:r>
              <a:rPr lang="en-US" dirty="0"/>
              <a:t>Radicalization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locate members of a specific party or belief system to rally.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U.S. Capital Riots / Summer DTP Riots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0E79-E887-4FE0-9114-DC34343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Solutions: Data Privacy &amp;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6BB3-0220-4280-9489-2119881A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54AC-B23E-4992-9975-06CEA073A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82370"/>
            <a:ext cx="5184437" cy="465924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Twitter API Problems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get access too.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download massive amounts of data.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No proof of usage. 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Solutions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Accounts Set to Default by Private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Protects smaller “ordinary” users, no issues for “content creators” and celebrities.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Limiting Developer Access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Usage Reports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Academia Only</a:t>
            </a:r>
            <a:endParaRPr lang="en-US" dirty="0"/>
          </a:p>
        </p:txBody>
      </p:sp>
      <p:pic>
        <p:nvPicPr>
          <p:cNvPr id="9218" name="Picture 2" descr="Image result for data privacy">
            <a:extLst>
              <a:ext uri="{FF2B5EF4-FFF2-40B4-BE49-F238E27FC236}">
                <a16:creationId xmlns:a16="http://schemas.microsoft.com/office/drawing/2014/main" id="{1980608B-9ACE-449A-9BEB-80F9AD5E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117033"/>
            <a:ext cx="5184437" cy="34606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04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>
            <a:normAutofit fontScale="90000"/>
          </a:bodyPr>
          <a:lstStyle/>
          <a:p>
            <a:r>
              <a:rPr lang="en-US" dirty="0"/>
              <a:t>“Americans were more ideologically divided than any of the 19 other publics surveyed… These fissures have pervaded nearly every aspect of public and policy response…”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-Michael Dimock, President of the Pew Research Center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706" y="2807208"/>
            <a:ext cx="4945598" cy="1243584"/>
          </a:xfrm>
        </p:spPr>
        <p:txBody>
          <a:bodyPr/>
          <a:lstStyle/>
          <a:p>
            <a:r>
              <a:rPr lang="en-US" dirty="0"/>
              <a:t>Thank You For Your Help in this Complex Process!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753" y="2807208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1727"/>
            <a:ext cx="5184437" cy="465924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In the United States, political party is one of the most important “classifications” that belong to a person.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Decisions based around party, including where we shop and who we interact with.</a:t>
            </a:r>
          </a:p>
          <a:p>
            <a:pPr>
              <a:spcBef>
                <a:spcPts val="1200"/>
              </a:spcBef>
            </a:pPr>
            <a:r>
              <a:rPr lang="en-US" dirty="0"/>
              <a:t>With a growing partisan divide, we’ve seen many issues in the United States grow more and more violent and discriminatory, using party as the dividing line.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BLM / Defund the Police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Election / Capital Riots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COVID-19 / Coronavirus</a:t>
            </a:r>
          </a:p>
        </p:txBody>
      </p:sp>
      <p:pic>
        <p:nvPicPr>
          <p:cNvPr id="1026" name="Picture 2" descr="America's Unbridgeable Political Divide">
            <a:extLst>
              <a:ext uri="{FF2B5EF4-FFF2-40B4-BE49-F238E27FC236}">
                <a16:creationId xmlns:a16="http://schemas.microsoft.com/office/drawing/2014/main" id="{79901F33-16D0-4224-96B2-B1AA533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37372"/>
            <a:ext cx="5184437" cy="30199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BBAC-47BE-424D-8394-F22B5E20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E6C60-A879-4AF5-B2C5-016A89D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3534D-FBA9-458C-B75F-DAA48593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 has become one of the “hotspots” for political users, using the platform as:</a:t>
            </a:r>
          </a:p>
          <a:p>
            <a:pPr lvl="1"/>
            <a:r>
              <a:rPr lang="en-US" sz="2000" dirty="0"/>
              <a:t>a source a news, </a:t>
            </a:r>
          </a:p>
          <a:p>
            <a:pPr lvl="1"/>
            <a:r>
              <a:rPr lang="en-US" sz="2000" dirty="0"/>
              <a:t>a source of debate/argumentation, and </a:t>
            </a:r>
          </a:p>
          <a:p>
            <a:pPr lvl="1"/>
            <a:r>
              <a:rPr lang="en-US" sz="2000" dirty="0"/>
              <a:t>a source of propaganda/advertising.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577227-43B5-45A4-8534-FE8691B7D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825" y="2384934"/>
            <a:ext cx="5184775" cy="2924744"/>
          </a:xfrm>
        </p:spPr>
      </p:pic>
      <p:sp>
        <p:nvSpPr>
          <p:cNvPr id="8" name="AutoShape 6" descr="Image result for twitter">
            <a:extLst>
              <a:ext uri="{FF2B5EF4-FFF2-40B4-BE49-F238E27FC236}">
                <a16:creationId xmlns:a16="http://schemas.microsoft.com/office/drawing/2014/main" id="{3263B8F6-E5C4-4E99-A5A3-6E2D13278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453F-0758-472E-ACBE-0FB754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Goals / Overview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DDC39-F6AA-48FC-A50A-14595CB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9901-2AB3-42B0-A233-707E638A8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I seek to determine if Twitter can be used to identify someone’s political party. </a:t>
            </a:r>
          </a:p>
          <a:p>
            <a:pPr lvl="1"/>
            <a:r>
              <a:rPr lang="en-US" sz="1700" dirty="0"/>
              <a:t>If so, what does this mean for the world, and are the results good or bad? </a:t>
            </a:r>
          </a:p>
          <a:p>
            <a:pPr lvl="1"/>
            <a:r>
              <a:rPr lang="en-US" sz="1700" dirty="0"/>
              <a:t>What can we do to prevent misuse of this technology? </a:t>
            </a:r>
          </a:p>
          <a:p>
            <a:r>
              <a:rPr lang="en-US" sz="1700" dirty="0"/>
              <a:t>Presentation Outline:</a:t>
            </a:r>
          </a:p>
          <a:p>
            <a:pPr lvl="1"/>
            <a:r>
              <a:rPr lang="en-US" sz="1700" dirty="0"/>
              <a:t>Data Definitions &amp; Literature Review</a:t>
            </a:r>
          </a:p>
          <a:p>
            <a:pPr lvl="1"/>
            <a:r>
              <a:rPr lang="en-US" sz="1700" dirty="0"/>
              <a:t>Methodology &amp; Implementation of Models</a:t>
            </a:r>
          </a:p>
          <a:p>
            <a:pPr lvl="1"/>
            <a:r>
              <a:rPr lang="en-US" sz="1700" dirty="0"/>
              <a:t>Results</a:t>
            </a:r>
          </a:p>
          <a:p>
            <a:pPr lvl="1"/>
            <a:r>
              <a:rPr lang="en-US" sz="1700" dirty="0"/>
              <a:t>Future Work &amp; Complications</a:t>
            </a:r>
          </a:p>
          <a:p>
            <a:pPr lvl="1"/>
            <a:r>
              <a:rPr lang="en-US" sz="1700" dirty="0"/>
              <a:t>Implications</a:t>
            </a:r>
          </a:p>
          <a:p>
            <a:pPr lvl="1"/>
            <a:r>
              <a:rPr lang="en-US" sz="1700" dirty="0"/>
              <a:t>Final Thoughts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0242" name="Picture 2" descr="Image result for goals">
            <a:extLst>
              <a:ext uri="{FF2B5EF4-FFF2-40B4-BE49-F238E27FC236}">
                <a16:creationId xmlns:a16="http://schemas.microsoft.com/office/drawing/2014/main" id="{332F6956-CC59-49B9-BF76-90B298A4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643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 &amp;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F8C-97A5-48DD-87A3-B4A4F26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Misc. Terms and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660CE-465C-4013-AC18-8F9F5E8E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3B3B-BD4F-4CA4-98BA-D2B95672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83590"/>
          </a:xfrm>
        </p:spPr>
        <p:txBody>
          <a:bodyPr>
            <a:normAutofit/>
          </a:bodyPr>
          <a:lstStyle/>
          <a:p>
            <a:r>
              <a:rPr lang="en-US" sz="1400" dirty="0"/>
              <a:t>Features</a:t>
            </a:r>
          </a:p>
          <a:p>
            <a:pPr lvl="1"/>
            <a:r>
              <a:rPr lang="en-US" sz="1400" dirty="0"/>
              <a:t>The data that allows us to make a prediction. Think the “X” or “independent variable.” We have lots of them in our data – things like sentiment towards “national security” or the number of times a user used the word “horrendous.” </a:t>
            </a:r>
          </a:p>
          <a:p>
            <a:r>
              <a:rPr lang="en-US" sz="1400" dirty="0"/>
              <a:t>DataFrame</a:t>
            </a:r>
          </a:p>
          <a:p>
            <a:pPr lvl="1"/>
            <a:r>
              <a:rPr lang="en-US" sz="1400" dirty="0"/>
              <a:t>Similar to a CSV/Excel spreadsheet. Data is separated into rows and columns, each of which can be filtered and queried. </a:t>
            </a:r>
          </a:p>
          <a:p>
            <a:r>
              <a:rPr lang="en-US" sz="1400" dirty="0"/>
              <a:t>Vectorization</a:t>
            </a:r>
          </a:p>
          <a:p>
            <a:pPr lvl="1"/>
            <a:r>
              <a:rPr lang="en-US" sz="1400" dirty="0"/>
              <a:t>Mapping words and phrases to vectors of real numbers. Allows for comparison of different words and phrases. </a:t>
            </a:r>
          </a:p>
          <a:p>
            <a:r>
              <a:rPr lang="en-US" sz="1400" dirty="0"/>
              <a:t>Bag-of-Words</a:t>
            </a:r>
          </a:p>
          <a:p>
            <a:pPr lvl="1"/>
            <a:r>
              <a:rPr lang="en-US" sz="1400" dirty="0"/>
              <a:t>Similar to a frequency table, a bag-of-words is a dataset of words in their simplest form. We count the words used overall and the words used in a specific instance to analyze frequency. </a:t>
            </a:r>
          </a:p>
        </p:txBody>
      </p:sp>
      <p:pic>
        <p:nvPicPr>
          <p:cNvPr id="4098" name="Picture 2" descr="Word Embedding">
            <a:extLst>
              <a:ext uri="{FF2B5EF4-FFF2-40B4-BE49-F238E27FC236}">
                <a16:creationId xmlns:a16="http://schemas.microsoft.com/office/drawing/2014/main" id="{4B2128C4-5D51-42BC-8C7E-F3406EB9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95697"/>
            <a:ext cx="5184437" cy="29032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1208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44B-4EE8-45A0-B1CB-1CE9795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Terms &amp; Definitions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BB50D-4B1C-4CF8-9D77-8DA5AE2A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D531-90FF-46BE-8E90-993514D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21446"/>
          </a:xfrm>
        </p:spPr>
        <p:txBody>
          <a:bodyPr>
            <a:noAutofit/>
          </a:bodyPr>
          <a:lstStyle/>
          <a:p>
            <a:r>
              <a:rPr lang="en-US" sz="1800" dirty="0"/>
              <a:t>Supervised Learning</a:t>
            </a:r>
          </a:p>
          <a:p>
            <a:pPr lvl="1"/>
            <a:r>
              <a:rPr lang="en-US" dirty="0"/>
              <a:t>Most common type of method for classification problems. Map input to output labels or map input to a continuous output.</a:t>
            </a:r>
          </a:p>
          <a:p>
            <a:r>
              <a:rPr lang="en-US" sz="1800" dirty="0"/>
              <a:t>Unsupervised Learning</a:t>
            </a:r>
          </a:p>
          <a:p>
            <a:pPr lvl="1"/>
            <a:r>
              <a:rPr lang="en-US" dirty="0"/>
              <a:t>Unsupervised learning is a type of machine learning where the machine is not given any specific labels and is told to classify and section the data as it sees fit. </a:t>
            </a:r>
          </a:p>
          <a:p>
            <a:r>
              <a:rPr lang="en-US" sz="1800" dirty="0"/>
              <a:t>Labels</a:t>
            </a:r>
          </a:p>
          <a:p>
            <a:pPr lvl="1"/>
            <a:r>
              <a:rPr lang="en-US" dirty="0"/>
              <a:t>Labels are the things we want to classify. In the case of this study, we have two labels – Republican (R) and Democrat (D). </a:t>
            </a:r>
          </a:p>
          <a:p>
            <a:pPr lvl="1"/>
            <a:endParaRPr lang="en-US" dirty="0"/>
          </a:p>
        </p:txBody>
      </p:sp>
      <p:pic>
        <p:nvPicPr>
          <p:cNvPr id="3074" name="Picture 2" descr="Python | Pandas DataFrame - GeeksforGeeks">
            <a:extLst>
              <a:ext uri="{FF2B5EF4-FFF2-40B4-BE49-F238E27FC236}">
                <a16:creationId xmlns:a16="http://schemas.microsoft.com/office/drawing/2014/main" id="{F5A30ADD-5B38-41AF-A121-4C39560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40162"/>
            <a:ext cx="5184437" cy="321435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1790</Words>
  <Application>Microsoft Office PowerPoint</Application>
  <PresentationFormat>Widescreen</PresentationFormat>
  <Paragraphs>221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Trade Gothic LT Pro</vt:lpstr>
      <vt:lpstr>Trebuchet MS</vt:lpstr>
      <vt:lpstr>Office Theme</vt:lpstr>
      <vt:lpstr>The Use of Aspect-Based Sentiment Analysis on Political Classification &amp; Potential Impacts</vt:lpstr>
      <vt:lpstr>Introduction &amp; Background</vt:lpstr>
      <vt:lpstr>“Americans were more ideologically divided than any of the 19 other publics surveyed… These fissures have pervaded nearly every aspect of public and policy response…”   -Michael Dimock, President of the Pew Research Center</vt:lpstr>
      <vt:lpstr>Background</vt:lpstr>
      <vt:lpstr>Background Cont. </vt:lpstr>
      <vt:lpstr>Goals / Overview </vt:lpstr>
      <vt:lpstr>Definitions &amp; Literature Review</vt:lpstr>
      <vt:lpstr>Misc. Terms and Definitions</vt:lpstr>
      <vt:lpstr>Terms &amp; Definitions Cont. </vt:lpstr>
      <vt:lpstr>Naïve Bayes Classifier</vt:lpstr>
      <vt:lpstr>Sentiment Analysis</vt:lpstr>
      <vt:lpstr>Gradient Boosting Models</vt:lpstr>
      <vt:lpstr>Logistic Regressions </vt:lpstr>
      <vt:lpstr>Methods &amp; Implementation</vt:lpstr>
      <vt:lpstr>Pipeline Part 1. </vt:lpstr>
      <vt:lpstr>Naïve Bayes</vt:lpstr>
      <vt:lpstr>Sentiment Analysis </vt:lpstr>
      <vt:lpstr>Sentiment Analysis Cont. </vt:lpstr>
      <vt:lpstr>PowerPoint Presentation</vt:lpstr>
      <vt:lpstr>Hybrid Approach (Regressions and Boosting Trees) </vt:lpstr>
      <vt:lpstr>Results &amp; Thoughts</vt:lpstr>
      <vt:lpstr>Results</vt:lpstr>
      <vt:lpstr>Interface</vt:lpstr>
      <vt:lpstr>PowerPoint Presentation</vt:lpstr>
      <vt:lpstr>Limitations</vt:lpstr>
      <vt:lpstr>Future Work</vt:lpstr>
      <vt:lpstr>Implications &amp; Ideas</vt:lpstr>
      <vt:lpstr>Implications</vt:lpstr>
      <vt:lpstr>Solutions: Data Privacy &amp; Protection</vt:lpstr>
      <vt:lpstr>Thank You For Your Help in this Complex Process!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Aspect-Based Sentiment Analysis on Political Classification &amp; Potential Impacts</dc:title>
  <dc:creator>Hunter Berry</dc:creator>
  <cp:lastModifiedBy>Hunter Berry</cp:lastModifiedBy>
  <cp:revision>35</cp:revision>
  <dcterms:created xsi:type="dcterms:W3CDTF">2021-02-08T02:21:25Z</dcterms:created>
  <dcterms:modified xsi:type="dcterms:W3CDTF">2021-02-10T18:01:51Z</dcterms:modified>
</cp:coreProperties>
</file>